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2FA52-989A-481E-81A6-459CB270A68B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68947-A011-41D9-90CF-5C82B6B1E2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68947-A011-41D9-90CF-5C82B6B1E20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3592E-8D74-48ED-BDCC-131983E47E60}" type="datetimeFigureOut">
              <a:rPr lang="ru-RU" smtClean="0"/>
              <a:pPr/>
              <a:t>18.12.2015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56A18-4B06-4F83-9846-6F4024E819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1680" y="1556793"/>
            <a:ext cx="6408712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endParaRPr lang="ru-RU" dirty="0" smtClean="0">
              <a:solidFill>
                <a:srgbClr val="7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</a:rPr>
              <a:t>Реализация образовательной 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</a:rPr>
              <a:t>программы в соответствии с </a:t>
            </a:r>
            <a:r>
              <a:rPr lang="ru-RU" dirty="0" smtClean="0">
                <a:latin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</a:rPr>
              <a:t>Федеральными государственными образовательными стандартами 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</a:rPr>
              <a:t>в МБДОУ «Детский сад №102» </a:t>
            </a:r>
            <a:r>
              <a:rPr lang="en-US" dirty="0" smtClean="0">
                <a:solidFill>
                  <a:srgbClr val="7030A0"/>
                </a:solidFill>
                <a:latin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</a:rPr>
              <a:t>Вахитовского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</a:rPr>
              <a:t> района г. Казани</a:t>
            </a:r>
          </a:p>
          <a:p>
            <a:pPr algn="ctr">
              <a:spcBef>
                <a:spcPct val="50000"/>
              </a:spcBef>
            </a:pPr>
            <a:endParaRPr lang="ru-RU" dirty="0">
              <a:solidFill>
                <a:srgbClr val="70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</a:pPr>
            <a:endParaRPr lang="ru-RU" dirty="0">
              <a:solidFill>
                <a:srgbClr val="7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1691680" y="1052736"/>
            <a:ext cx="619268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Образовательная область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«Речевое развитие»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2954" t="5206" r="3473" b="-5206"/>
          <a:stretch>
            <a:fillRect/>
          </a:stretch>
        </p:blipFill>
        <p:spPr>
          <a:xfrm>
            <a:off x="1042988" y="1844824"/>
            <a:ext cx="6888162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1475656" y="1196752"/>
            <a:ext cx="648072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Основные направления работы по развитию речи детей в дошкольной организации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1403648" y="2060848"/>
            <a:ext cx="6552728" cy="3312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23900" marR="0" lvl="0" indent="1778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Обогащение активного словаря; </a:t>
            </a:r>
          </a:p>
          <a:p>
            <a:pPr marL="723900" marR="0" lvl="0" indent="1778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Владение речью как средством общения;</a:t>
            </a:r>
          </a:p>
          <a:p>
            <a:pPr marL="723900" marR="0" lvl="0" indent="1778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Развитие связной, грамматически правильной диалогической и монологической речи;</a:t>
            </a:r>
          </a:p>
          <a:p>
            <a:pPr marL="723900" marR="0" lvl="0" indent="1778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Развитие связной диалогической и монологической речи;</a:t>
            </a:r>
          </a:p>
          <a:p>
            <a:pPr marL="723900" marR="0" lvl="0" indent="1778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Развитие звуковой и интонационной культуры речи, фонематического слуха;</a:t>
            </a:r>
          </a:p>
          <a:p>
            <a:pPr marL="723900" marR="0" lvl="0" indent="1778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pPr marL="723900" marR="0" lvl="0" indent="1778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7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1907704" y="1124744"/>
            <a:ext cx="5976664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Образовательная область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«Познавательное развитие»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3581" t="6796" r="2908" b="-6796"/>
          <a:stretch>
            <a:fillRect/>
          </a:stretch>
        </p:blipFill>
        <p:spPr>
          <a:xfrm>
            <a:off x="1691680" y="1988840"/>
            <a:ext cx="6402983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1043608" y="1484784"/>
            <a:ext cx="7643192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Основные направления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реализации образовательной области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«Познавательное развитие»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1763687" y="2780928"/>
            <a:ext cx="6192689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23900" marR="0" lvl="0" indent="3556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Развитие математических представлений</a:t>
            </a:r>
          </a:p>
          <a:p>
            <a:pPr marL="723900" marR="0" lvl="0" indent="3556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Развитие кругозора и познавательно-исследовательской деятельности</a:t>
            </a:r>
          </a:p>
          <a:p>
            <a:pPr marL="723900" marR="0" lvl="0" indent="3556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7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3355" t="7584" r="3362" b="-7584"/>
          <a:stretch>
            <a:fillRect/>
          </a:stretch>
        </p:blipFill>
        <p:spPr>
          <a:xfrm>
            <a:off x="1403350" y="981075"/>
            <a:ext cx="6116638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457200" y="1052736"/>
            <a:ext cx="8229600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  Образовательная область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   «Художественно-эстетическое развитие»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2339752" y="2132856"/>
            <a:ext cx="5616624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Задачи:</a:t>
            </a:r>
          </a:p>
          <a:p>
            <a:pPr marL="0" marR="0" lvl="0" indent="0" algn="just" defTabSz="914400" rtl="0" eaLnBrk="1" fontAlgn="auto" latinLnBrk="0" hangingPunct="1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изобразительного);</a:t>
            </a:r>
          </a:p>
          <a:p>
            <a:pPr marL="0" marR="0" lvl="0" indent="0" algn="just" defTabSz="914400" rtl="0" eaLnBrk="1" fontAlgn="auto" latinLnBrk="0" hangingPunct="1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Становление эстетического отношения к окружающему миру;</a:t>
            </a:r>
          </a:p>
          <a:p>
            <a:pPr marL="0" marR="0" lvl="0" indent="0" algn="just" defTabSz="914400" rtl="0" eaLnBrk="1" fontAlgn="auto" latinLnBrk="0" hangingPunct="1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Формирование элементарных представлений о видах искусства;</a:t>
            </a:r>
          </a:p>
          <a:p>
            <a:pPr marL="0" marR="0" lvl="0" indent="0" algn="just" defTabSz="914400" rtl="0" eaLnBrk="1" fontAlgn="auto" latinLnBrk="0" hangingPunct="1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Восприятие музыки, художественной литературы, фольклора;</a:t>
            </a:r>
          </a:p>
          <a:p>
            <a:pPr marL="0" marR="0" lvl="0" indent="0" algn="just" defTabSz="914400" rtl="0" eaLnBrk="1" fontAlgn="auto" latinLnBrk="0" hangingPunct="1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Стимулирование сопереживания персонажам художественных произведений;</a:t>
            </a:r>
          </a:p>
          <a:p>
            <a:pPr marL="0" marR="0" lvl="0" indent="0" algn="just" defTabSz="914400" rtl="0" eaLnBrk="1" fontAlgn="auto" latinLnBrk="0" hangingPunct="1">
              <a:lnSpc>
                <a:spcPct val="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457200" y="1268760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Направления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художественно-эстетического развития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2411760" y="2420888"/>
            <a:ext cx="5616624" cy="3705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3810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Приобщение к изобразительному искусству;</a:t>
            </a:r>
          </a:p>
          <a:p>
            <a:pPr marL="0" marR="0" lvl="0" indent="3810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Развитие изобразительной деятельности и детского творчества;</a:t>
            </a:r>
          </a:p>
          <a:p>
            <a:pPr marL="0" marR="0" lvl="0" indent="3810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Приобщение к музыкальному искусству;</a:t>
            </a:r>
          </a:p>
          <a:p>
            <a:pPr marL="0" marR="0" lvl="0" indent="3810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Развитие музыкально-художественной деятельности</a:t>
            </a:r>
          </a:p>
          <a:p>
            <a:pPr marL="0" marR="0" lvl="0" indent="3810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Взаимодействие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 семьями воспитанников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1979712" y="1600201"/>
            <a:ext cx="5832648" cy="3773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Основной целью установления взаимоотношений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МБДОУ № 102 и семьи является создание единого пространства, в котором всем участникам образовательного процесса будет комфортно, интересно, безопасно, полезно и эмоционально благополучно.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457200" y="836712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Принципы совместной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деятельности: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1763688" y="1628800"/>
            <a:ext cx="5976664" cy="38164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родители и педагоги являются партнерами в воспитании и обучении детей;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единое понимание педагогами и родителями целей и задач воспитания и обучения детей;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помощь ребенку, уважение и доверие ему как со стороны педагогов, так и со стороны родителей;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знание педагогами и родителями воспитательных возможностей коллектива и семьи, максимальное использование воспитательного потенциала в совместной работе с детьми;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Отбор материала для работы с семьей подчинен нескольким основным позициям: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- Материал, отобранный для изучения, доступен родительскому восприятию, соответствует  интересам родителей и возрастным особенностям их детей-дошкольников.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- Практические  занятия с родителями  соответствуют образовательным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целям определенного раздела программы, способствуют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решению   обозначенных в программе задач.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7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6" name="Rectangle 3"/>
          <p:cNvSpPr txBox="1">
            <a:spLocks/>
          </p:cNvSpPr>
          <p:nvPr/>
        </p:nvSpPr>
        <p:spPr>
          <a:xfrm>
            <a:off x="1475656" y="549275"/>
            <a:ext cx="6624736" cy="5255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7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ru-RU" sz="1600" dirty="0">
              <a:solidFill>
                <a:srgbClr val="700000"/>
              </a:solidFill>
              <a:latin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7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В соответствие Законом  «Об образовании в Российской Федерации»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от 27.12.2012 г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№ 297 «содержание образования в конкретном образовательном учреждении определяется образовательной программой (образовательными программами), утверждаемой и реализуемой этим образовательным учреждением самостоятельно».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Структура и соотношение частей образовательной программы определена в соответствии с нормами и положениями, установленными Федеральным государственным стандартом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(Приказ Министерства образования и науки РФ от 11октября 2013 г. № 1155  "Об утверждении федерального государственного стандарта дошкольного образования").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  Программа определяет содержание и организацию 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образовательной деятельности на уровне дошкольного образования.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7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7" name="Rectangle 3"/>
          <p:cNvSpPr txBox="1">
            <a:spLocks/>
          </p:cNvSpPr>
          <p:nvPr/>
        </p:nvSpPr>
        <p:spPr>
          <a:xfrm>
            <a:off x="1979712" y="836713"/>
            <a:ext cx="5976664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rgbClr val="7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Категории детей, </a:t>
            </a:r>
            <a:b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которых ориентирована </a:t>
            </a:r>
            <a:b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программа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Муниципальное бюджетное дошкольное образовательное учреждение «Детский сад № 102»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Вахитовского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района г. Казани осуществляет обучение, воспитание и развитие детей с 3 до 7 лет. В образовательном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учреждении функционирую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 группы разного возраста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Направленность групп: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2 группы –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общеразвивающие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7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3"/>
          <p:cNvSpPr txBox="1">
            <a:spLocks/>
          </p:cNvSpPr>
          <p:nvPr/>
        </p:nvSpPr>
        <p:spPr>
          <a:xfrm>
            <a:off x="1475656" y="1484784"/>
            <a:ext cx="6552728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Содержание основной общеобразовательной программы включает совокупность образовательных областей, которые обеспечивают разностороннее развитие детей с учетом их возрастных и индивидуальных особенностей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7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457200" y="1052736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Образовательная область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«Физическое развитие»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3902" t="5206" r="3899" b="-5206"/>
          <a:stretch>
            <a:fillRect/>
          </a:stretch>
        </p:blipFill>
        <p:spPr>
          <a:xfrm>
            <a:off x="1259632" y="2060848"/>
            <a:ext cx="6984776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1691680" y="1340768"/>
            <a:ext cx="612068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Принципы физического развития воспитанников</a:t>
            </a:r>
          </a:p>
        </p:txBody>
      </p:sp>
      <p:sp>
        <p:nvSpPr>
          <p:cNvPr id="6" name="Rectangle 3"/>
          <p:cNvSpPr txBox="1">
            <a:spLocks/>
          </p:cNvSpPr>
          <p:nvPr/>
        </p:nvSpPr>
        <p:spPr>
          <a:xfrm>
            <a:off x="1475656" y="2132856"/>
            <a:ext cx="5976664" cy="302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901700" marR="0" lvl="0" indent="1778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Принцип осознанности и активности ;</a:t>
            </a:r>
          </a:p>
          <a:p>
            <a:pPr marL="901700" marR="0" lvl="0" indent="1778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Принцип повторения ;</a:t>
            </a:r>
          </a:p>
          <a:p>
            <a:pPr marL="901700" marR="0" lvl="0" indent="1778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Принцип доступности и индивидуализации ;</a:t>
            </a:r>
          </a:p>
          <a:p>
            <a:pPr marL="901700" marR="0" lvl="0" indent="1778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Принцип непрерывности ;</a:t>
            </a:r>
          </a:p>
          <a:p>
            <a:pPr marL="901700" marR="0" lvl="0" indent="1778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Принцип системного чередования ;</a:t>
            </a:r>
          </a:p>
          <a:p>
            <a:pPr marL="901700" marR="0" lvl="0" indent="1778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Принцип адаптивного сбалансирования ;</a:t>
            </a:r>
          </a:p>
          <a:p>
            <a:pPr marL="901700" marR="0" lvl="0" indent="1778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Принцип оздоровительной направленности ;</a:t>
            </a:r>
          </a:p>
          <a:p>
            <a:pPr marL="901700" marR="0" lvl="0" indent="1778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Принцип оптимального сочетания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1619672" y="1268760"/>
            <a:ext cx="604867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Образовательная область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«Социально-коммуникативное развитие»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t="6796" b="-6796"/>
          <a:stretch>
            <a:fillRect/>
          </a:stretch>
        </p:blipFill>
        <p:spPr>
          <a:xfrm>
            <a:off x="1187624" y="2276872"/>
            <a:ext cx="6610176" cy="45811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1187624" y="980728"/>
            <a:ext cx="7499176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Специфика реализации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образовательной области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«Социально-коммуникативное развитие»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259633" y="2204864"/>
            <a:ext cx="6768752" cy="37444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0639831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/>
          </p:cNvSpPr>
          <p:nvPr/>
        </p:nvSpPr>
        <p:spPr>
          <a:xfrm>
            <a:off x="1691680" y="1268760"/>
            <a:ext cx="604867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Игра как ведущая деятельность </a:t>
            </a:r>
            <a:b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         детей дошкольного возраста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763688" y="2276872"/>
            <a:ext cx="6048672" cy="40324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489</Words>
  <Application>Microsoft Office PowerPoint</Application>
  <PresentationFormat>Экран (4:3)</PresentationFormat>
  <Paragraphs>91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Director</dc:creator>
  <cp:lastModifiedBy>Director</cp:lastModifiedBy>
  <cp:revision>9</cp:revision>
  <dcterms:created xsi:type="dcterms:W3CDTF">2015-12-18T10:14:25Z</dcterms:created>
  <dcterms:modified xsi:type="dcterms:W3CDTF">2015-12-18T12:08:05Z</dcterms:modified>
</cp:coreProperties>
</file>